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f0e6824017e4982" /><Relationship Type="http://schemas.openxmlformats.org/officeDocument/2006/relationships/extended-properties" Target="/docProps/app.xml" Id="Rd81c445a751f4b87" /><Relationship Type="http://schemas.openxmlformats.org/officeDocument/2006/relationships/officeDocument" Target="/ppt/presentation.xml" Id="R7f8cf20468c640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d418635a394548"/>
  </p:sldMasterIdLst>
  <p:notesMasterIdLst>
    <p:notesMasterId xmlns:r="http://schemas.openxmlformats.org/officeDocument/2006/relationships" r:id="Rc1c1709a0f384d9f"/>
  </p:notesMasterIdLst>
  <p:sldIdLst>
    <p:sldId xmlns:r="http://schemas.openxmlformats.org/officeDocument/2006/relationships" id="256" r:id="Rc6b3a51b9c6a447e"/>
    <p:sldId xmlns:r="http://schemas.openxmlformats.org/officeDocument/2006/relationships" id="257" r:id="R51792fd2aa604988"/>
    <p:sldId xmlns:r="http://schemas.openxmlformats.org/officeDocument/2006/relationships" id="258" r:id="Rb9613ed4e5164e08"/>
    <p:sldId xmlns:r="http://schemas.openxmlformats.org/officeDocument/2006/relationships" id="259" r:id="R41c962f1c2924bff"/>
    <p:sldId xmlns:r="http://schemas.openxmlformats.org/officeDocument/2006/relationships" id="260" r:id="R019081d097c54a99"/>
    <p:sldId xmlns:r="http://schemas.openxmlformats.org/officeDocument/2006/relationships" id="261" r:id="R5263dd80edc147fd"/>
    <p:sldId xmlns:r="http://schemas.openxmlformats.org/officeDocument/2006/relationships" id="262" r:id="R62d4e92700f24edb"/>
    <p:sldId xmlns:r="http://schemas.openxmlformats.org/officeDocument/2006/relationships" id="263" r:id="R8c4c3662f7f44d22"/>
    <p:sldId xmlns:r="http://schemas.openxmlformats.org/officeDocument/2006/relationships" id="264" r:id="R3409031881644b65"/>
    <p:sldId xmlns:r="http://schemas.openxmlformats.org/officeDocument/2006/relationships" id="265" r:id="Racf67c300b1c40a7"/>
    <p:sldId xmlns:r="http://schemas.openxmlformats.org/officeDocument/2006/relationships" id="266" r:id="R6a3b17766af84592"/>
    <p:sldId xmlns:r="http://schemas.openxmlformats.org/officeDocument/2006/relationships" id="267" r:id="R649c2ed2dc5b4c91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xmlns:a="http://schemas.openxmlformats.org/drawingml/2006/main" n="120" d="100"/>
          <a:sy xmlns:a="http://schemas.openxmlformats.org/drawingml/2006/main" n="120" d="100"/>
        </p:scale>
        <p:origin x="800" y="184"/>
      </p:cViewPr>
      <p:guideLst/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d418635a394548" /><Relationship Type="http://schemas.openxmlformats.org/officeDocument/2006/relationships/theme" Target="/ppt/theme/theme1.xml" Id="R975e4c3ef6834d02" /><Relationship Type="http://schemas.openxmlformats.org/officeDocument/2006/relationships/notesMaster" Target="/ppt/notesMasters/notesMaster1.xml" Id="Rc1c1709a0f384d9f" /><Relationship Type="http://schemas.openxmlformats.org/officeDocument/2006/relationships/presProps" Target="/ppt/presProps.xml" Id="R685dbb218bd84ccc" /><Relationship Type="http://schemas.openxmlformats.org/officeDocument/2006/relationships/viewProps" Target="/ppt/viewProps.xml" Id="R6b843fefeab640ea" /><Relationship Type="http://schemas.openxmlformats.org/officeDocument/2006/relationships/tableStyles" Target="/ppt/tableStyles.xml" Id="Rdc3c38522a824173" /><Relationship Type="http://schemas.openxmlformats.org/officeDocument/2006/relationships/slide" Target="/ppt/slides/slide1.xml" Id="Rc6b3a51b9c6a447e" /><Relationship Type="http://schemas.openxmlformats.org/officeDocument/2006/relationships/slide" Target="/ppt/slides/slide2.xml" Id="R51792fd2aa604988" /><Relationship Type="http://schemas.openxmlformats.org/officeDocument/2006/relationships/slide" Target="/ppt/slides/slide3.xml" Id="Rb9613ed4e5164e08" /><Relationship Type="http://schemas.openxmlformats.org/officeDocument/2006/relationships/slide" Target="/ppt/slides/slide4.xml" Id="R41c962f1c2924bff" /><Relationship Type="http://schemas.openxmlformats.org/officeDocument/2006/relationships/slide" Target="/ppt/slides/slide5.xml" Id="R019081d097c54a99" /><Relationship Type="http://schemas.openxmlformats.org/officeDocument/2006/relationships/slide" Target="/ppt/slides/slide6.xml" Id="R5263dd80edc147fd" /><Relationship Type="http://schemas.openxmlformats.org/officeDocument/2006/relationships/slide" Target="/ppt/slides/slide7.xml" Id="R62d4e92700f24edb" /><Relationship Type="http://schemas.openxmlformats.org/officeDocument/2006/relationships/slide" Target="/ppt/slides/slide8.xml" Id="R8c4c3662f7f44d22" /><Relationship Type="http://schemas.openxmlformats.org/officeDocument/2006/relationships/slide" Target="/ppt/slides/slide9.xml" Id="R3409031881644b65" /><Relationship Type="http://schemas.openxmlformats.org/officeDocument/2006/relationships/slide" Target="/ppt/slides/slide10.xml" Id="Racf67c300b1c40a7" /><Relationship Type="http://schemas.openxmlformats.org/officeDocument/2006/relationships/slide" Target="/ppt/slides/slide11.xml" Id="R6a3b17766af84592" /><Relationship Type="http://schemas.openxmlformats.org/officeDocument/2006/relationships/slide" Target="/ppt/slides/slide12.xml" Id="R649c2ed2dc5b4c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39a78c4edaa142d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951f8599ee438e" /><Relationship Type="http://schemas.openxmlformats.org/officeDocument/2006/relationships/notesMaster" Target="/ppt/notesMasters/notesMaster1.xml" Id="Rb419a3174b3c4b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4a8cc7be164daa" /><Relationship Type="http://schemas.openxmlformats.org/officeDocument/2006/relationships/notesMaster" Target="/ppt/notesMasters/notesMaster1.xml" Id="Rdea920b0bc494b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db9c94da32b44de" /><Relationship Type="http://schemas.openxmlformats.org/officeDocument/2006/relationships/notesMaster" Target="/ppt/notesMasters/notesMaster1.xml" Id="Rd5008e5e6fcd43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82b855525d14caf" /><Relationship Type="http://schemas.openxmlformats.org/officeDocument/2006/relationships/notesMaster" Target="/ppt/notesMasters/notesMaster1.xml" Id="Rd0435c6bb96c41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fa6e8b85aa487a" /><Relationship Type="http://schemas.openxmlformats.org/officeDocument/2006/relationships/notesMaster" Target="/ppt/notesMasters/notesMaster1.xml" Id="Rb0b4284a0d444f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1d7dba9c9c34904" /><Relationship Type="http://schemas.openxmlformats.org/officeDocument/2006/relationships/notesMaster" Target="/ppt/notesMasters/notesMaster1.xml" Id="R4f2ffe141ce24a6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c7b44354bfb4584" /><Relationship Type="http://schemas.openxmlformats.org/officeDocument/2006/relationships/notesMaster" Target="/ppt/notesMasters/notesMaster1.xml" Id="R380bd90e4f9741a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07717e770594e2c" /><Relationship Type="http://schemas.openxmlformats.org/officeDocument/2006/relationships/notesMaster" Target="/ppt/notesMasters/notesMaster1.xml" Id="R4928e36471344a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0dfe84a727d474d" /><Relationship Type="http://schemas.openxmlformats.org/officeDocument/2006/relationships/notesMaster" Target="/ppt/notesMasters/notesMaster1.xml" Id="R6e1bc77c24eb412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1c560683b14265" /><Relationship Type="http://schemas.openxmlformats.org/officeDocument/2006/relationships/notesMaster" Target="/ppt/notesMasters/notesMaster1.xml" Id="R1289a3adeb7d467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599198f89c14651" /><Relationship Type="http://schemas.openxmlformats.org/officeDocument/2006/relationships/notesMaster" Target="/ppt/notesMasters/notesMaster1.xml" Id="Rc708b9c3870d4ed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13489873a464a5a" /><Relationship Type="http://schemas.openxmlformats.org/officeDocument/2006/relationships/notesMaster" Target="/ppt/notesMasters/notesMaster1.xml" Id="Ra42851cf8f0949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3043652b314140" /></Relationships>
</file>

<file path=ppt/slideLayouts/slideLayout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b3d96433879e485b" /><Relationship Type="http://schemas.openxmlformats.org/officeDocument/2006/relationships/slideLayout" Target="/ppt/slideLayouts/slideLayout2.xml" Id="R84d26ddd52c743b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d26ddd52c743b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93cd66a6d8414e" /><Relationship Type="http://schemas.openxmlformats.org/officeDocument/2006/relationships/notesSlide" Target="/ppt/notesSlides/notesSlide1.xml" Id="Ra38c208d420644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9d01ebf5804c50" /><Relationship Type="http://schemas.openxmlformats.org/officeDocument/2006/relationships/notesSlide" Target="/ppt/notesSlides/notesSlide2.xml" Id="Rcdbdd94542794d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f9a0515c3e40f5" /><Relationship Type="http://schemas.openxmlformats.org/officeDocument/2006/relationships/image" Target="/ppt/media/image.png" Id="R08ed41eeab494edf" /><Relationship Type="http://schemas.openxmlformats.org/officeDocument/2006/relationships/notesSlide" Target="/ppt/notesSlides/notesSlide3.xml" Id="R56a6ea97631843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8ada539bd04226" /><Relationship Type="http://schemas.openxmlformats.org/officeDocument/2006/relationships/image" Target="/ppt/media/image2.png" Id="R4cf20d6a65344d24" /><Relationship Type="http://schemas.openxmlformats.org/officeDocument/2006/relationships/notesSlide" Target="/ppt/notesSlides/notesSlide4.xml" Id="R173725e9ce4f48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766c4594924b0c" /><Relationship Type="http://schemas.openxmlformats.org/officeDocument/2006/relationships/image" Target="/ppt/media/image3.png" Id="Rb4002dd3ebc94b6e" /><Relationship Type="http://schemas.openxmlformats.org/officeDocument/2006/relationships/notesSlide" Target="/ppt/notesSlides/notesSlide5.xml" Id="R53cef71fb7ae47f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a13cb22d0b4857" /><Relationship Type="http://schemas.openxmlformats.org/officeDocument/2006/relationships/image" Target="/ppt/media/image4.png" Id="R02b9a8a917864cb8" /><Relationship Type="http://schemas.openxmlformats.org/officeDocument/2006/relationships/notesSlide" Target="/ppt/notesSlides/notesSlide6.xml" Id="Rb54e72da11d54d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79ef6bf8224105" /><Relationship Type="http://schemas.openxmlformats.org/officeDocument/2006/relationships/image" Target="/ppt/media/image5.png" Id="Rf2c816a42d724c0a" /><Relationship Type="http://schemas.openxmlformats.org/officeDocument/2006/relationships/notesSlide" Target="/ppt/notesSlides/notesSlide7.xml" Id="Ra8430d6d090847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5d7afb0dc14a05" /><Relationship Type="http://schemas.openxmlformats.org/officeDocument/2006/relationships/image" Target="/ppt/media/image6.png" Id="R50d53831c5d04ea8" /><Relationship Type="http://schemas.openxmlformats.org/officeDocument/2006/relationships/notesSlide" Target="/ppt/notesSlides/notesSlide8.xml" Id="Rf5ae0e67abb1440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61f5c6e74f4f75" /><Relationship Type="http://schemas.openxmlformats.org/officeDocument/2006/relationships/notesSlide" Target="/ppt/notesSlides/notesSlide9.xml" Id="Rb692182392144cd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9d3a62221e404d" /><Relationship Type="http://schemas.openxmlformats.org/officeDocument/2006/relationships/notesSlide" Target="/ppt/notesSlides/notesSlide10.xml" Id="Ra5df4d00c7f84c3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964f20275c4877" /><Relationship Type="http://schemas.openxmlformats.org/officeDocument/2006/relationships/notesSlide" Target="/ppt/notesSlides/notesSlide11.xml" Id="R63de9990904f4c2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0e5aa4fd6748d0" /><Relationship Type="http://schemas.openxmlformats.org/officeDocument/2006/relationships/notesSlide" Target="/ppt/notesSlides/notesSlide12.xml" Id="R91854877771044c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D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882CC621-9F22-454A-84BC-4F5A27255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C2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39870B7B-5690-4BC6-8F47-7967FA332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8AC2FF"/>
                </a:solidFill>
                <a:latin typeface="Arial"/>
                <a:ea typeface="Arial"/>
                <a:cs typeface="Arial"/>
              </a:rPr>
              <a:t>КИПР / ДЛЯ ИНЖЕНЕРНЫХ ИЗЫСКАНИЙ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AE546E-2D80-4A00-A9CF-802221406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8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E5B85-D4BC-48A9-9F38-82156DCA3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D3E1EF"/>
                </a:solidFill>
                <a:latin typeface="Arial"/>
                <a:ea typeface="Arial"/>
                <a:cs typeface="Arial"/>
              </a:rPr>
              <a:t>Комплексная Интеллектуальная Производственная Система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D28E2A-A2DB-4DA0-8472-546834A83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D3E1EF"/>
                </a:solidFill>
                <a:latin typeface="Arial"/>
                <a:ea typeface="Arial"/>
                <a:cs typeface="Arial"/>
              </a:rPr>
              <a:t>01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2AEE63-EE71-4540-8E75-0B577AFE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1905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5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От договора</a:t>
            </a:r>
          </a:p>
          <a:p xmlns:a="http://schemas.openxmlformats.org/drawingml/2006/main">
            <a:r>
              <a:rPr sz="5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до денег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D90166-B53D-4709-8C2A-57EB778F5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0875"/>
            <a:ext cx="100965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2025" b="0">
                <a:solidFill>
                  <a:srgbClr val="D3E1EF"/>
                </a:solidFill>
                <a:latin typeface="Arial"/>
                <a:ea typeface="Arial"/>
                <a:cs typeface="Arial"/>
              </a:rPr>
              <a:t>Сроки, команда и выполнение — в одной производственной системе.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FDDA19-1ABE-44A3-88BC-2AFF5E7A3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2524125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8AC2FF"/>
                </a:solidFill>
                <a:latin typeface="Arial"/>
                <a:ea typeface="Arial"/>
                <a:cs typeface="Arial"/>
              </a:rPr>
              <a:t>ИГДИ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5A0413-F26C-4EF7-BDA1-3A7E2664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4953000"/>
            <a:ext cx="2524125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8AC2FF"/>
                </a:solidFill>
                <a:latin typeface="Arial"/>
                <a:ea typeface="Arial"/>
                <a:cs typeface="Arial"/>
              </a:rPr>
              <a:t>ИГИ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B6AA25-7E9C-43AE-91E3-9EF8F4B2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953000"/>
            <a:ext cx="2524125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8AC2FF"/>
                </a:solidFill>
                <a:latin typeface="Arial"/>
                <a:ea typeface="Arial"/>
                <a:cs typeface="Arial"/>
              </a:rPr>
              <a:t>ИГМИ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CE0CA2-5767-4D13-A4E6-C2F6DC19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953000"/>
            <a:ext cx="2524125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8AC2FF"/>
                </a:solidFill>
                <a:latin typeface="Arial"/>
                <a:ea typeface="Arial"/>
                <a:cs typeface="Arial"/>
              </a:rPr>
              <a:t>ИЭИ</a:t>
            </a:r>
          </a:p>
        </p:txBody>
      </p:sp>
    </p:spTree>
    <p:extLst>
      <p:ext uri="{BB962C8B-B14F-4D97-AF65-F5344CB8AC3E}">
        <p14:creationId xmlns:p14="http://schemas.microsoft.com/office/powerpoint/2010/main" val="5291415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6312F6C5-6997-47E6-BEF1-70E5C508B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D6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0C7DAB05-CFA2-48E6-B512-F287B4ECA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0067D6"/>
                </a:solidFill>
                <a:latin typeface="Arial"/>
                <a:ea typeface="Arial"/>
                <a:cs typeface="Arial"/>
              </a:rPr>
              <a:t>ПРОИЗВОДСТВЕННЫЙ ЦИКЛ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C377A8-5D5E-45EA-9EF9-1D9CA567B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6D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53D224-03AF-426C-BBAF-7CF133F72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Один объект связывает работу руководителя, исполнителя и финансовой функции.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734A54-63CD-4360-8A16-30CC384AD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02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DE45A2-70B8-439C-B44E-38CE98337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1190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60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У каждого этапа есть место</a:t>
            </a:r>
          </a:p>
          <a:p xmlns:a="http://schemas.openxmlformats.org/drawingml/2006/main">
            <a:r>
              <a:rPr sz="360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в общей картине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EB9CA7-F1A2-4031-A41F-4D8E306F9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100965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Договор связывает планирование, исполнение и финансовые контрольные точки.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EC41F7-DE41-45C5-BD70-07CB41F46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2C7370-9F51-43CA-BBBD-E56EA88F5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0067D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504709-472E-4275-857A-8D0E52FCC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Договор и КСГ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E51C6E-E93E-48EE-A78B-BE4B00F13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658AD9-E49A-4B72-8743-4A4012075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0067D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5DE2BF-FA27-4933-83A0-F5EF8F15D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Загрузка команды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789E0A-630E-483C-A18A-D6F76EF8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C74230-5D55-4A71-82D9-E61744207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0067D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F923A5-0AAA-4CC0-8251-195AB053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Факт и отчёт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393055-2D90-4C86-86B9-312D61B7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2F7E1F-905D-415F-B20C-E23B268BF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0067D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E65C2D-7996-4C25-B30F-428AF64CF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Приёмка и оплата</a:t>
            </a:r>
          </a:p>
        </p:txBody>
      </p:sp>
    </p:spTree>
    <p:extLst>
      <p:ext uri="{BB962C8B-B14F-4D97-AF65-F5344CB8AC3E}">
        <p14:creationId xmlns:p14="http://schemas.microsoft.com/office/powerpoint/2010/main" val="2577778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B1863BFA-4D3F-4551-BFB0-E6DDB303B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D6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33B2D509-6A4B-419A-BA58-8EB75A416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0067D6"/>
                </a:solidFill>
                <a:latin typeface="Arial"/>
                <a:ea typeface="Arial"/>
                <a:cs typeface="Arial"/>
              </a:rPr>
              <a:t>РУКОВОДИТЕЛЮ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57B80B-CFE1-4DFE-A973-5568C8086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6D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8A359A-38F6-4383-BC9C-1CD823F8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Дашборд руководителя · учебные данные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683D3B-863B-4CE8-9948-2FCFB0ED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03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4CA2D9-3CFD-4A60-AB36-0E4BC46E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3524250" cy="1238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285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Начните день</a:t>
            </a:r>
          </a:p>
          <a:p xmlns:a="http://schemas.openxmlformats.org/drawingml/2006/main">
            <a:r>
              <a:rPr sz="285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с отклонений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988AE0-6908-4C2C-80EF-BA5FBB004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05125"/>
            <a:ext cx="3429000" cy="1905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65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Просроченные и ближайшие этапы помогают выбрать приоритеты производственного совещания.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ed41eeab494edf"/>
          <a:stretch xmlns:a="http://schemas.openxmlformats.org/drawingml/2006/main"/>
        </p:blipFill>
        <p:spPr>
          <a:xfrm xmlns:a="http://schemas.openxmlformats.org/drawingml/2006/main">
            <a:off x="4469130" y="1095375"/>
            <a:ext cx="7063740" cy="4905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697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4B6FFE25-0CC9-4061-942A-3470847B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D6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B0550113-BFDF-42CA-B169-0466E55E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0067D6"/>
                </a:solidFill>
                <a:latin typeface="Arial"/>
                <a:ea typeface="Arial"/>
                <a:cs typeface="Arial"/>
              </a:rPr>
              <a:t>ДОГОВОР И КСГ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651780-3874-4A6D-8A1A-FF51A67F5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6D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0E7D6D-41CB-4B9B-906E-2722E26B5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Карточка договора · учебные данные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96B6B7-EA4D-421B-A73A-D451AD12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04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E98A36-8140-4259-A0C9-FE30540EF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585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285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Сроки и выполнение видны в контексте договора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4BDEC8-858E-46FA-B312-EC9F862A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3143250" cy="2333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65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Паспорт объединяет производство, деньги, документы, команду и риски. КСГ раскрывает этапы и план/факт.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f20d6a65344d24"/>
          <a:stretch xmlns:a="http://schemas.openxmlformats.org/drawingml/2006/main"/>
        </p:blipFill>
        <p:spPr>
          <a:xfrm xmlns:a="http://schemas.openxmlformats.org/drawingml/2006/main">
            <a:off x="4773930" y="1809750"/>
            <a:ext cx="6035040" cy="4191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784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7D1B7CAD-97AF-4D2B-B2D3-E7BA08AAD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D6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B5B3AD88-E986-4288-9142-80D969ECD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0067D6"/>
                </a:solidFill>
                <a:latin typeface="Arial"/>
                <a:ea typeface="Arial"/>
                <a:cs typeface="Arial"/>
              </a:rPr>
              <a:t>РЕСУРСЫ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2A2B8B-4B1A-4419-9E05-7924914D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6D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B10BFB-A05B-46FE-9376-14CD77F79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Матрица загрузки · учебные данные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FAEA4F-5C1F-4A61-AAAA-2D858028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05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A24367-CF0A-4261-8192-6FDE1FD88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190625"/>
            <a:ext cx="3476625" cy="1619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270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Увидеть перегрузку</a:t>
            </a:r>
          </a:p>
          <a:p xmlns:a="http://schemas.openxmlformats.org/drawingml/2006/main">
            <a:r>
              <a:rPr sz="270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до нового назначения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127913-1FFF-4B71-B988-1DF0E4404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95625"/>
            <a:ext cx="3333750" cy="2095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575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Матрица «сотрудник × период» показывает пересечения работ и отсутствия. Доступны режимы плана и факта.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002dd3ebc94b6e"/>
          <a:stretch xmlns:a="http://schemas.openxmlformats.org/drawingml/2006/main"/>
        </p:blipFill>
        <p:spPr>
          <a:xfrm xmlns:a="http://schemas.openxmlformats.org/drawingml/2006/main">
            <a:off x="752475" y="1190625"/>
            <a:ext cx="68580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6607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127E2377-8C2D-4BD7-BC1C-BB2A565FC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D6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4EA2A51E-A22B-4E11-BA16-6ED8E12C2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0067D6"/>
                </a:solidFill>
                <a:latin typeface="Arial"/>
                <a:ea typeface="Arial"/>
                <a:cs typeface="Arial"/>
              </a:rPr>
              <a:t>ИСПОЛНЕНИЕ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7D1169-14A4-4089-B414-2B92F41C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6D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F623BE-83D8-4627-A7D3-D73D17952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Полевой график · учебные данные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C3C497-6616-487A-9840-A64C40333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06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967D12-4DD2-43C6-AC3E-BD431DB3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3524250" cy="1238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285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Из объёмов —</a:t>
            </a:r>
          </a:p>
          <a:p xmlns:a="http://schemas.openxmlformats.org/drawingml/2006/main">
            <a:r>
              <a:rPr sz="285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в прогресс этапа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653375-5370-4A87-A6C9-EB3754B69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05125"/>
            <a:ext cx="3429000" cy="1905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65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Полевой график сравнивает объёмы по дням. Камеральные чеклисты отражают выполнение взвешенных операций.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b9a8a917864cb8"/>
          <a:stretch xmlns:a="http://schemas.openxmlformats.org/drawingml/2006/main"/>
        </p:blipFill>
        <p:spPr>
          <a:xfrm xmlns:a="http://schemas.openxmlformats.org/drawingml/2006/main">
            <a:off x="4469130" y="1095375"/>
            <a:ext cx="7063740" cy="4905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010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59DEBD74-50C3-4055-B690-E777AA03F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D6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36BD5422-849D-45E2-AD3E-5E5588DD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0067D6"/>
                </a:solidFill>
                <a:latin typeface="Arial"/>
                <a:ea typeface="Arial"/>
                <a:cs typeface="Arial"/>
              </a:rPr>
              <a:t>КОНТРОЛЬ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C3EDE8-1F65-41FE-903C-157C10AA8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6D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F2F103-E6DC-400E-A018-28F8F7C3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Центр рисков · учебные данные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061756-388A-4CD3-BC2B-B6856671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07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2871FD-7E18-4828-AFC9-84F3A361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58500" cy="76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285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От сигнала риска — к конкретному договору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25EC2C-B172-462D-A358-159B96DE5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3143250" cy="2333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65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Отставание, конфликты дат и незаполненные назначения собраны в центре внимания руководителя.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c816a42d724c0a"/>
          <a:stretch xmlns:a="http://schemas.openxmlformats.org/drawingml/2006/main"/>
        </p:blipFill>
        <p:spPr>
          <a:xfrm xmlns:a="http://schemas.openxmlformats.org/drawingml/2006/main">
            <a:off x="4773930" y="1809750"/>
            <a:ext cx="6035040" cy="4191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507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07C2DE99-6507-4D29-9732-003C0FB9B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D6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83350301-8782-4C10-AD41-EAECE8F8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0067D6"/>
                </a:solidFill>
                <a:latin typeface="Arial"/>
                <a:ea typeface="Arial"/>
                <a:cs typeface="Arial"/>
              </a:rPr>
              <a:t>ПОСЛЕДОВАТЕЛЬНОСТЬ РАБОТ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E2A318-9A10-4DD5-95C1-88EA747A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6D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B4437B-592F-481C-BC57-20B04B23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Мастер-план · учебные данные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7E59B-C28D-4E73-A13F-9C5F71A7F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08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AC6D6A-A97A-419A-854F-AB177985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190625"/>
            <a:ext cx="3476625" cy="16192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270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Мастер-план объясняет</a:t>
            </a:r>
          </a:p>
          <a:p xmlns:a="http://schemas.openxmlformats.org/drawingml/2006/main">
            <a:r>
              <a:rPr sz="270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связи между этапами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C1B18C-CBA2-41AA-979A-273AF153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095625"/>
            <a:ext cx="3333750" cy="2095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575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Сетевой график дополняет календарь: показывает узлы, связи, ответственных и сроки на одном холсте.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d53831c5d04ea8"/>
          <a:stretch xmlns:a="http://schemas.openxmlformats.org/drawingml/2006/main"/>
        </p:blipFill>
        <p:spPr>
          <a:xfrm xmlns:a="http://schemas.openxmlformats.org/drawingml/2006/main">
            <a:off x="752475" y="1190625"/>
            <a:ext cx="6858000" cy="476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563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2D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FCABE69A-C98A-4C23-A96B-BD2E976C4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C2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85BC7F2F-F42A-445E-8A99-643F9AC8F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8AC2FF"/>
                </a:solidFill>
                <a:latin typeface="Arial"/>
                <a:ea typeface="Arial"/>
                <a:cs typeface="Arial"/>
              </a:rPr>
              <a:t>ФИНАНСОВЫЙ ЦИКЛ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71A4F8-1563-4D3E-9949-4E4D957DE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8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D299CA-3915-4EA8-897C-600271BC1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D3E1EF"/>
                </a:solidFill>
                <a:latin typeface="Arial"/>
                <a:ea typeface="Arial"/>
                <a:cs typeface="Arial"/>
              </a:rPr>
              <a:t>Путь от завершения производства до денег. ВТАП не заменяет бухгалтерский учёт.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F4EEF3-6F11-46B8-BAEB-C160CA6B9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D3E1EF"/>
                </a:solidFill>
                <a:latin typeface="Arial"/>
                <a:ea typeface="Arial"/>
                <a:cs typeface="Arial"/>
              </a:rPr>
              <a:t>09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E0BFF4-4174-477A-AC67-7C3A465D3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1190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Выполнено —</a:t>
            </a:r>
          </a:p>
          <a:p xmlns:a="http://schemas.openxmlformats.org/drawingml/2006/main"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ещё не оплачено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426F8F-FB3F-451A-8811-DD3D3D553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100965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00" b="0">
                <a:solidFill>
                  <a:srgbClr val="D3E1EF"/>
                </a:solidFill>
                <a:latin typeface="Arial"/>
                <a:ea typeface="Arial"/>
                <a:cs typeface="Arial"/>
              </a:rPr>
              <a:t>ВТАП разделяет четыре контрольные точки с плановыми и фактическими датами.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CC3411-EC1D-460C-9FE3-60FBCBA2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35A0A4-E646-4497-9AF5-EBF22B032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8AC2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771276-3F40-407B-B29C-2922AC695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Выработка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0EC15B-033F-4FB8-B042-EB5114240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6A8927-9A33-4EED-BA5F-BEFF6B20A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8AC2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5ADF6B-8D7E-40CD-BB74-600E7722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Техприёмка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AAD2D4-888B-49FE-B9CD-DE9FCEE6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4D516A-F265-400F-8259-C495364FE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8AC2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CACC88-B5F0-4CB7-8032-D8F0CAEDF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Актирование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AC1B14-017F-4675-87A0-7043E33C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D30F79-6F31-466F-AEA5-05C5DB788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8AC2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846DF2-F3F2-4F53-92D7-6526FF18F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Поступление</a:t>
            </a:r>
          </a:p>
        </p:txBody>
      </p:sp>
    </p:spTree>
    <p:extLst>
      <p:ext uri="{BB962C8B-B14F-4D97-AF65-F5344CB8AC3E}">
        <p14:creationId xmlns:p14="http://schemas.microsoft.com/office/powerpoint/2010/main" val="20862125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2A5C41C9-C39C-4995-96E3-8D576191A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D6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58D8071F-F75D-4C79-87FC-D25CC086E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0067D6"/>
                </a:solidFill>
                <a:latin typeface="Arial"/>
                <a:ea typeface="Arial"/>
                <a:cs typeface="Arial"/>
              </a:rPr>
              <a:t>РАБОЧАЯ ЭКОСИСТЕМА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9F46F3-860F-4543-8BF7-08DCF7AB0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6D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8AEDD1-168B-40FB-9F10-A7005766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В публичном демо интеграции и реальный ИИ отключены; необходимы отдельные ключи и настройка.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8B80A8-7E7C-4283-AE52-0F729CC2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10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3A06A4-0F1D-4E49-A555-196FCED82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1190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60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Подключайте существующие</a:t>
            </a:r>
          </a:p>
          <a:p xmlns:a="http://schemas.openxmlformats.org/drawingml/2006/main">
            <a:r>
              <a:rPr sz="360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инструменты компании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84A250-0E61-4E91-B91A-FD58DD96D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100965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Каждая интеграция решает конкретную задачу и настраивается отдельно.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F4A944-2DAC-486B-B833-8EFFDBF8C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495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C71B95-768C-4AB6-8353-517075B98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49530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95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Битрикс24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AF2057-6C67-49D8-9DCE-35AF7EF73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5000625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5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Договоры, задачи и чеклисты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9D8987-1AB6-4777-9463-EDC98A1F8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714750"/>
            <a:ext cx="495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2B5045-9BA5-47DC-85EB-B056C6E93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857625"/>
            <a:ext cx="49530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95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Telegram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7FD3B1-ECD2-4813-8396-E2A0349C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238625"/>
            <a:ext cx="5000625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5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Полевой факт, голос и уведомления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A48209-1DE3-4CD4-AA66-94E8AD09E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495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7225A6-E6E6-43BE-8FA1-7D086274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49530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95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Adesk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551A41-8C80-4100-B310-2577DD590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5000625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5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Бюджеты проектов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925AEA-1BEC-404C-8BE7-A6A1BFDB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810125"/>
            <a:ext cx="4953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7B743A-B989-479E-94CA-3358B3459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953000"/>
            <a:ext cx="495300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95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ИИ-ассистент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AB0A7F-ECF8-4856-BED1-0C77F150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334000"/>
            <a:ext cx="5000625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5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Поиск данных и подтверждаемые действия</a:t>
            </a:r>
          </a:p>
        </p:txBody>
      </p:sp>
    </p:spTree>
    <p:extLst>
      <p:ext uri="{BB962C8B-B14F-4D97-AF65-F5344CB8AC3E}">
        <p14:creationId xmlns:p14="http://schemas.microsoft.com/office/powerpoint/2010/main" val="6276961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710E8646-491E-45E1-A1E5-EA9664BC9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67D6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76C38FCF-55DD-4D9F-9C3D-966009F91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0067D6"/>
                </a:solidFill>
                <a:latin typeface="Arial"/>
                <a:ea typeface="Arial"/>
                <a:cs typeface="Arial"/>
              </a:rPr>
              <a:t>ВНЕДРЕНИЕ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958E34-4728-42F0-93EA-C01258AC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6D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98B7C9-1C60-4E28-BE0A-C6FA838B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Домен может быть вашим или клиентским. Для каждой компании — отдельный экземпляр и база.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C21960-C12C-46E2-817C-44DC1E170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11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B17481-2B1C-42D9-B424-F56A8232E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1190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60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Начните с пилота</a:t>
            </a:r>
          </a:p>
          <a:p xmlns:a="http://schemas.openxmlformats.org/drawingml/2006/main">
            <a:r>
              <a:rPr sz="3600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на ваших процессах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5B9A8E-BCDC-4590-93D1-9EAD4A62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100965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00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Согласуйте результат пилота до переноса всей компании в систему.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3E7B0F-ADA0-4F38-80B3-7ECA14F89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A0F963-F28D-4126-AE19-B2ECD4A2E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0067D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01531A-6DDA-42FD-85E4-5A726E621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Демо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8591E7-DB60-466F-A5B2-32ED12C50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2514600" cy="781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425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Знакомство с основными разделами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9707BE-3A45-4517-8773-83C579401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1E6606-8503-4D2E-BA9F-AE3184B9C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0067D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77C050-E32B-4E6A-BB6B-6AAE637AF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Пилот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F1331-758F-4A1F-AFD5-F2C45772C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143500"/>
            <a:ext cx="2514600" cy="781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425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2–3 договора и ответственные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C6C6F-DD9C-4840-A543-1FE3C888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41D321-9D8C-4CE0-B996-FA5CC8FC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0067D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590DE8-0BF0-419C-BC9D-ABEB497E7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Оценка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905013-5662-4FDB-BA36-5D12099B9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143500"/>
            <a:ext cx="2514600" cy="781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425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Сроки, регулярность факта, время сводки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AFB492-F119-4BAD-BE1E-D86D2ADA3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714750"/>
            <a:ext cx="25146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A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21D187-6DCE-415A-B379-A500E9619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924300"/>
            <a:ext cx="24765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3300" b="0">
                <a:solidFill>
                  <a:srgbClr val="0067D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BCDB3B-6B1D-4575-97D7-7AD18CE67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619625"/>
            <a:ext cx="2571750" cy="4286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72536"/>
                </a:solidFill>
                <a:latin typeface="Arial"/>
                <a:ea typeface="Arial"/>
                <a:cs typeface="Arial"/>
              </a:rPr>
              <a:t>Запуск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0C6484-4137-4CB2-8F67-4C5438BF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5143500"/>
            <a:ext cx="2514600" cy="781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425" b="0">
                <a:solidFill>
                  <a:srgbClr val="526172"/>
                </a:solidFill>
                <a:latin typeface="Arial"/>
                <a:ea typeface="Arial"/>
                <a:cs typeface="Arial"/>
              </a:rPr>
              <a:t>Обучение и сопровождение</a:t>
            </a:r>
          </a:p>
        </p:txBody>
      </p:sp>
    </p:spTree>
    <p:extLst>
      <p:ext uri="{BB962C8B-B14F-4D97-AF65-F5344CB8AC3E}">
        <p14:creationId xmlns:p14="http://schemas.microsoft.com/office/powerpoint/2010/main" val="41593817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42D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marker">
            <a:extLst xmlns:a="http://schemas.openxmlformats.org/drawingml/2006/main">
              <a:ext uri="{FF2B5EF4-FFF2-40B4-BE49-F238E27FC236}">
                <a16:creationId xmlns:a16="http://schemas.microsoft.com/office/drawing/2014/main" id="{4941609F-2675-490D-AB29-0B83B0336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57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C2FF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kicker-label">
            <a:extLst xmlns:a="http://schemas.openxmlformats.org/drawingml/2006/main">
              <a:ext uri="{FF2B5EF4-FFF2-40B4-BE49-F238E27FC236}">
                <a16:creationId xmlns:a16="http://schemas.microsoft.com/office/drawing/2014/main" id="{36B02742-B620-4190-9B2F-3E8E7977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08204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1">
                <a:solidFill>
                  <a:srgbClr val="8AC2FF"/>
                </a:solidFill>
                <a:latin typeface="Arial"/>
                <a:ea typeface="Arial"/>
                <a:cs typeface="Arial"/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7FD406-BF5D-4A1E-9E17-C16BD0BF7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6078"/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B67DE4-948C-41FF-B408-23A21622E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9906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D3E1EF"/>
                </a:solidFill>
                <a:latin typeface="Arial"/>
                <a:ea typeface="Arial"/>
                <a:cs typeface="Arial"/>
              </a:rPr>
              <a:t>Для обсуждения пилота подготовьте пример договора, список ролей и используемые интеграции.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2717D3-7B8D-4CFD-A58A-AE35E9924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81750"/>
            <a:ext cx="6286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900" b="0">
                <a:solidFill>
                  <a:srgbClr val="D3E1EF"/>
                </a:solidFill>
                <a:latin typeface="Arial"/>
                <a:ea typeface="Arial"/>
                <a:cs typeface="Arial"/>
              </a:rPr>
              <a:t>12 /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743A02-D029-41C2-B6FC-472CC7B19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1905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5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Пройдите маршрут</a:t>
            </a:r>
          </a:p>
          <a:p xmlns:a="http://schemas.openxmlformats.org/drawingml/2006/main">
            <a:r>
              <a:rPr sz="5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руководителя за 7 минут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7057C8-62E9-4484-97B1-9C7745680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0875"/>
            <a:ext cx="10096500" cy="952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2025" b="0">
                <a:solidFill>
                  <a:srgbClr val="D3E1EF"/>
                </a:solidFill>
                <a:latin typeface="Arial"/>
                <a:ea typeface="Arial"/>
                <a:cs typeface="Arial"/>
              </a:rPr>
              <a:t>Изучите учебные договоры, загрузку, выполнение, риски и деньги в интерактивном демо.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25EC72-E69E-4A58-9C65-4D5520504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2524125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8AC2FF"/>
                </a:solidFill>
                <a:latin typeface="Arial"/>
                <a:ea typeface="Arial"/>
                <a:cs typeface="Arial"/>
              </a:rPr>
              <a:t>12 шагов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12AB3A-1429-4B9D-8639-E2DCA3C60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4953000"/>
            <a:ext cx="2524125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8AC2FF"/>
                </a:solidFill>
                <a:latin typeface="Arial"/>
                <a:ea typeface="Arial"/>
                <a:cs typeface="Arial"/>
              </a:rPr>
              <a:t>Только просмотр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47F678-52B9-4476-A755-1CFBB4952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953000"/>
            <a:ext cx="2524125" cy="685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8AC2FF"/>
                </a:solidFill>
                <a:latin typeface="Arial"/>
                <a:ea typeface="Arial"/>
                <a:cs typeface="Arial"/>
              </a:rPr>
              <a:t>Можно продолжить позже</a:t>
            </a:r>
          </a:p>
        </p:txBody>
      </p:sp>
    </p:spTree>
    <p:extLst>
      <p:ext uri="{BB962C8B-B14F-4D97-AF65-F5344CB8AC3E}">
        <p14:creationId xmlns:p14="http://schemas.microsoft.com/office/powerpoint/2010/main" val="16776716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2026-09-19T07:50:57.0730000Z</dcterms:created>
  <dcterms:modified xsi:type="dcterms:W3CDTF">2026-09-19T07:50:57.0730000Z</dcterms:modified>
</coreProperties>
</file>